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86" r:id="rId3"/>
    <p:sldId id="287" r:id="rId4"/>
    <p:sldId id="288" r:id="rId5"/>
    <p:sldId id="289" r:id="rId6"/>
    <p:sldId id="273" r:id="rId7"/>
    <p:sldId id="292" r:id="rId8"/>
    <p:sldId id="293" r:id="rId9"/>
    <p:sldId id="294" r:id="rId10"/>
    <p:sldId id="295" r:id="rId11"/>
    <p:sldId id="296" r:id="rId12"/>
    <p:sldId id="277" r:id="rId13"/>
    <p:sldId id="279" r:id="rId14"/>
    <p:sldId id="284" r:id="rId15"/>
    <p:sldId id="285" r:id="rId16"/>
    <p:sldId id="290" r:id="rId17"/>
    <p:sldId id="291" r:id="rId18"/>
    <p:sldId id="280" r:id="rId19"/>
    <p:sldId id="281" r:id="rId20"/>
    <p:sldId id="262" r:id="rId2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3660" autoAdjust="0"/>
  </p:normalViewPr>
  <p:slideViewPr>
    <p:cSldViewPr>
      <p:cViewPr varScale="1">
        <p:scale>
          <a:sx n="154" d="100"/>
          <a:sy n="154" d="100"/>
        </p:scale>
        <p:origin x="168" y="354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C862A-0C42-49F9-81D0-B08A2EC00C7C}" type="datetimeFigureOut">
              <a:rPr lang="en-CA" smtClean="0"/>
              <a:t>2023-04-15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ECBF0-02C6-40DA-8E97-5B6C9ADE26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723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Model was trained for 10 epochs on 5 batches of 1800 images. So a total of 9000 images were used to train the model split equally between DALL-E generated and Human made images: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Sub-sentence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Test batch was 1580 images 930 of which were </a:t>
            </a:r>
            <a:r>
              <a:rPr lang="en-US" dirty="0" err="1"/>
              <a:t>dall</a:t>
            </a:r>
            <a:r>
              <a:rPr lang="en-US" dirty="0"/>
              <a:t>-e generated and 650 human made: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Sub-sentence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ECBF0-02C6-40DA-8E97-5B6C9ADE2689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860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50 epochs on the graph for accuracy are because of the 10 epochs for 5 batches (10x5 = 50):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I’ve made graphs of accuracy, confusion matrix (for </a:t>
            </a:r>
            <a:r>
              <a:rPr lang="en-US" dirty="0" err="1"/>
              <a:t>fp</a:t>
            </a:r>
            <a:r>
              <a:rPr lang="en-US" dirty="0"/>
              <a:t> </a:t>
            </a:r>
            <a:r>
              <a:rPr lang="en-US" dirty="0" err="1"/>
              <a:t>tp</a:t>
            </a:r>
            <a:r>
              <a:rPr lang="en-US" dirty="0"/>
              <a:t> </a:t>
            </a:r>
            <a:r>
              <a:rPr lang="en-US" dirty="0" err="1"/>
              <a:t>fn</a:t>
            </a:r>
            <a:r>
              <a:rPr lang="en-US" dirty="0"/>
              <a:t> and </a:t>
            </a:r>
            <a:r>
              <a:rPr lang="en-US" dirty="0" err="1"/>
              <a:t>tn</a:t>
            </a:r>
            <a:r>
              <a:rPr lang="en-US" dirty="0"/>
              <a:t> rates), and the ROC and AUC curve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Sub-sentence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ECBF0-02C6-40DA-8E97-5B6C9ADE2689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5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50 epochs on the graph for accuracy are because of the 10 epochs for 5 batches (10x5 = 50):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I’ve made graphs of accuracy, confusion matrix (for </a:t>
            </a:r>
            <a:r>
              <a:rPr lang="en-US" dirty="0" err="1"/>
              <a:t>fp</a:t>
            </a:r>
            <a:r>
              <a:rPr lang="en-US" dirty="0"/>
              <a:t> </a:t>
            </a:r>
            <a:r>
              <a:rPr lang="en-US" dirty="0" err="1"/>
              <a:t>tp</a:t>
            </a:r>
            <a:r>
              <a:rPr lang="en-US" dirty="0"/>
              <a:t> </a:t>
            </a:r>
            <a:r>
              <a:rPr lang="en-US" dirty="0" err="1"/>
              <a:t>fn</a:t>
            </a:r>
            <a:r>
              <a:rPr lang="en-US" dirty="0"/>
              <a:t> and </a:t>
            </a:r>
            <a:r>
              <a:rPr lang="en-US" dirty="0" err="1"/>
              <a:t>tn</a:t>
            </a:r>
            <a:r>
              <a:rPr lang="en-US" dirty="0"/>
              <a:t> rates), and the ROC and AUC curve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Sub-sentence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ECBF0-02C6-40DA-8E97-5B6C9ADE268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50 epochs on the graph for accuracy are because of the 10 epochs for 5 batches (10x5 = 50):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I’ve made graphs of accuracy, confusion matrix (for </a:t>
            </a:r>
            <a:r>
              <a:rPr lang="en-US" dirty="0" err="1"/>
              <a:t>fp</a:t>
            </a:r>
            <a:r>
              <a:rPr lang="en-US" dirty="0"/>
              <a:t> </a:t>
            </a:r>
            <a:r>
              <a:rPr lang="en-US" dirty="0" err="1"/>
              <a:t>tp</a:t>
            </a:r>
            <a:r>
              <a:rPr lang="en-US" dirty="0"/>
              <a:t> </a:t>
            </a:r>
            <a:r>
              <a:rPr lang="en-US" dirty="0" err="1"/>
              <a:t>fn</a:t>
            </a:r>
            <a:r>
              <a:rPr lang="en-US" dirty="0"/>
              <a:t> and </a:t>
            </a:r>
            <a:r>
              <a:rPr lang="en-US" dirty="0" err="1"/>
              <a:t>tn</a:t>
            </a:r>
            <a:r>
              <a:rPr lang="en-US" dirty="0"/>
              <a:t> rates), and the ROC and AUC curve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/>
              <a:t>Sub-sentence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ECBF0-02C6-40DA-8E97-5B6C9ADE2689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5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ECBF0-02C6-40DA-8E97-5B6C9ADE2689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5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ECBF0-02C6-40DA-8E97-5B6C9ADE2689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275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00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1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71999" y="0"/>
                </a:lnTo>
                <a:lnTo>
                  <a:pt x="4571999" y="5143499"/>
                </a:lnTo>
                <a:close/>
              </a:path>
            </a:pathLst>
          </a:custGeom>
          <a:solidFill>
            <a:srgbClr val="F1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550" y="4409999"/>
            <a:ext cx="1810580" cy="4933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2024" y="846399"/>
            <a:ext cx="3331799" cy="35271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1725" y="221016"/>
            <a:ext cx="8580549" cy="2774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2023-04-15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2023-04-15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2023-04-15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2023-04-15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75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2023-04-15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4" y="0"/>
            <a:ext cx="9145270" cy="942975"/>
          </a:xfrm>
          <a:custGeom>
            <a:avLst/>
            <a:gdLst/>
            <a:ahLst/>
            <a:cxnLst/>
            <a:rect l="l" t="t" r="r" b="b"/>
            <a:pathLst>
              <a:path w="9145270" h="942975">
                <a:moveTo>
                  <a:pt x="9144913" y="942765"/>
                </a:moveTo>
                <a:lnTo>
                  <a:pt x="0" y="942765"/>
                </a:lnTo>
                <a:lnTo>
                  <a:pt x="0" y="0"/>
                </a:lnTo>
                <a:lnTo>
                  <a:pt x="9144913" y="0"/>
                </a:lnTo>
                <a:lnTo>
                  <a:pt x="9144913" y="942765"/>
                </a:lnTo>
                <a:close/>
              </a:path>
            </a:pathLst>
          </a:custGeom>
          <a:solidFill>
            <a:srgbClr val="275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73701" y="497354"/>
            <a:ext cx="996596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2023-04-15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90188" y="4828202"/>
            <a:ext cx="168275" cy="21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1725" y="221016"/>
            <a:ext cx="4137875" cy="3348994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 marR="5080">
              <a:lnSpc>
                <a:spcPts val="4180"/>
              </a:lnSpc>
              <a:spcBef>
                <a:spcPts val="855"/>
              </a:spcBef>
            </a:pPr>
            <a:r>
              <a:rPr lang="en-US" sz="4100" b="1" spc="15" dirty="0">
                <a:solidFill>
                  <a:srgbClr val="F1CD00"/>
                </a:solidFill>
                <a:latin typeface="Roboto"/>
                <a:cs typeface="Roboto"/>
              </a:rPr>
              <a:t>Detection of Artificial Intelligence Generated Images</a:t>
            </a:r>
          </a:p>
          <a:p>
            <a:pPr marL="12700" marR="5080">
              <a:spcBef>
                <a:spcPts val="855"/>
              </a:spcBef>
            </a:pPr>
            <a:endParaRPr sz="2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3181350"/>
            <a:ext cx="2223350" cy="10361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b="1" spc="-10" dirty="0">
                <a:solidFill>
                  <a:srgbClr val="F1CD00"/>
                </a:solidFill>
                <a:latin typeface="Roboto"/>
                <a:cs typeface="Roboto"/>
              </a:rPr>
              <a:t>Riski Adianto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b="1" spc="-15" dirty="0" err="1">
                <a:solidFill>
                  <a:srgbClr val="F1CD00"/>
                </a:solidFill>
                <a:latin typeface="Roboto"/>
                <a:cs typeface="Roboto"/>
              </a:rPr>
              <a:t>Saira</a:t>
            </a:r>
            <a:r>
              <a:rPr lang="en-US" sz="1600" b="1" spc="-15" dirty="0">
                <a:solidFill>
                  <a:srgbClr val="F1CD00"/>
                </a:solidFill>
                <a:latin typeface="Roboto"/>
                <a:cs typeface="Roboto"/>
              </a:rPr>
              <a:t> </a:t>
            </a:r>
            <a:r>
              <a:rPr lang="en-US" sz="1600" b="1" spc="-15" dirty="0" err="1">
                <a:solidFill>
                  <a:srgbClr val="F1CD00"/>
                </a:solidFill>
                <a:latin typeface="Roboto"/>
                <a:cs typeface="Roboto"/>
              </a:rPr>
              <a:t>Faiz</a:t>
            </a:r>
            <a:endParaRPr lang="en-US" sz="1600" b="1" spc="-15" dirty="0">
              <a:solidFill>
                <a:srgbClr val="F1CD00"/>
              </a:solidFill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b="1" spc="-15" dirty="0">
                <a:solidFill>
                  <a:srgbClr val="F1CD00"/>
                </a:solidFill>
                <a:latin typeface="Roboto"/>
                <a:cs typeface="Roboto"/>
              </a:rPr>
              <a:t>Colby Jamieson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b="1" spc="-5" dirty="0">
                <a:solidFill>
                  <a:srgbClr val="F1CD00"/>
                </a:solidFill>
                <a:latin typeface="Roboto"/>
                <a:cs typeface="Roboto"/>
              </a:rPr>
              <a:t>Karl </a:t>
            </a:r>
            <a:r>
              <a:rPr lang="en-US" sz="1600" b="1" spc="-5" dirty="0" err="1">
                <a:solidFill>
                  <a:srgbClr val="F1CD00"/>
                </a:solidFill>
                <a:latin typeface="Roboto"/>
                <a:cs typeface="Roboto"/>
              </a:rPr>
              <a:t>Yazigi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5"/>
    </mc:Choice>
    <mc:Fallback xmlns="">
      <p:transition spd="slow" advTm="109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13FE95-7A10-4911-9700-71ADB4807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473" y="711233"/>
            <a:ext cx="3391277" cy="1247487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DALL-E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2" y="935241"/>
            <a:ext cx="5070203" cy="2369880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AI image generator developed by </a:t>
            </a:r>
            <a:r>
              <a:rPr lang="en-US" sz="1400" dirty="0" err="1"/>
              <a:t>OpenAI</a:t>
            </a:r>
            <a:endParaRPr lang="en-US" sz="1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Generates images from an input text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Uses a dataset of text-image pairs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Able to combine unrelated concepts in realistic ways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Component 1: </a:t>
            </a:r>
            <a:r>
              <a:rPr lang="en-US" sz="1400" b="1" dirty="0"/>
              <a:t>VQ-VAE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Generative model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Vector-Quantized Variational Autoencoder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Generates diverse and high-quality distribution of images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2102F-8B7D-E659-52DE-1DA18EB684E9}"/>
              </a:ext>
            </a:extLst>
          </p:cNvPr>
          <p:cNvSpPr txBox="1"/>
          <p:nvPr/>
        </p:nvSpPr>
        <p:spPr>
          <a:xfrm>
            <a:off x="5421473" y="1921375"/>
            <a:ext cx="323927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1">
                    <a:lumMod val="75000"/>
                  </a:schemeClr>
                </a:solidFill>
              </a:rPr>
              <a:t>https://openai.com/research/dall-e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8F5C8F-EFD9-078D-406B-9A62B226B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853" y="2177568"/>
            <a:ext cx="4114800" cy="1165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E09672-8DCC-FBF9-E6D8-DECAD90E28CD}"/>
              </a:ext>
            </a:extLst>
          </p:cNvPr>
          <p:cNvSpPr txBox="1"/>
          <p:nvPr/>
        </p:nvSpPr>
        <p:spPr>
          <a:xfrm>
            <a:off x="5009853" y="3287963"/>
            <a:ext cx="323927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1">
                    <a:lumMod val="75000"/>
                  </a:schemeClr>
                </a:solidFill>
              </a:rPr>
              <a:t>Van den Oord et al (2017) – Neural Discrete Representation Learning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46DC05-B3CD-860B-6338-D21BF1585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24" y="2835254"/>
            <a:ext cx="1519644" cy="2223479"/>
          </a:xfrm>
          <a:prstGeom prst="rect">
            <a:avLst/>
          </a:prstGeom>
        </p:spPr>
      </p:pic>
      <p:sp>
        <p:nvSpPr>
          <p:cNvPr id="13" name="Holder 3">
            <a:extLst>
              <a:ext uri="{FF2B5EF4-FFF2-40B4-BE49-F238E27FC236}">
                <a16:creationId xmlns:a16="http://schemas.microsoft.com/office/drawing/2014/main" id="{7DC90572-EBFA-BE36-FA24-2BAADE77CDF5}"/>
              </a:ext>
            </a:extLst>
          </p:cNvPr>
          <p:cNvSpPr txBox="1">
            <a:spLocks/>
          </p:cNvSpPr>
          <p:nvPr/>
        </p:nvSpPr>
        <p:spPr>
          <a:xfrm>
            <a:off x="2362200" y="3514696"/>
            <a:ext cx="5070203" cy="15081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 kern="0" dirty="0">
              <a:solidFill>
                <a:sysClr val="windowText" lastClr="000000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kern="0" dirty="0">
                <a:solidFill>
                  <a:sysClr val="windowText" lastClr="000000"/>
                </a:solidFill>
              </a:rPr>
              <a:t>Component 2: </a:t>
            </a:r>
            <a:r>
              <a:rPr lang="en-US" sz="1400" b="1" kern="0" dirty="0">
                <a:solidFill>
                  <a:sysClr val="windowText" lastClr="000000"/>
                </a:solidFill>
              </a:rPr>
              <a:t>Transformer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ysClr val="windowText" lastClr="000000"/>
                </a:solidFill>
              </a:rPr>
              <a:t>Deep learning model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ysClr val="windowText" lastClr="000000"/>
                </a:solidFill>
              </a:rPr>
              <a:t>Developed for the GPT models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kern="0" dirty="0">
                <a:solidFill>
                  <a:sysClr val="windowText" lastClr="000000"/>
                </a:solidFill>
              </a:rPr>
              <a:t>Learns correlation between texts and images, resulted in creative and accurate outputs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90CEA4-0F94-1743-1257-2AE63AA2F049}"/>
              </a:ext>
            </a:extLst>
          </p:cNvPr>
          <p:cNvSpPr txBox="1"/>
          <p:nvPr/>
        </p:nvSpPr>
        <p:spPr>
          <a:xfrm>
            <a:off x="331250" y="4995618"/>
            <a:ext cx="323927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1">
                    <a:lumMod val="75000"/>
                  </a:schemeClr>
                </a:solidFill>
              </a:rPr>
              <a:t>Vaswani et al (2017) – Attention Is All You Need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658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Data Collection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Holder 3">
                <a:extLst>
                  <a:ext uri="{FF2B5EF4-FFF2-40B4-BE49-F238E27FC236}">
                    <a16:creationId xmlns:a16="http://schemas.microsoft.com/office/drawing/2014/main" id="{66174911-866C-7EF1-606E-6A18F606D1B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76200" y="1123950"/>
                <a:ext cx="4800600" cy="4154984"/>
              </a:xfrm>
            </p:spPr>
            <p:txBody>
              <a:bodyPr lIns="0" tIns="0" rIns="0" bIns="0"/>
              <a:lstStyle>
                <a:lvl1pPr>
                  <a:defRPr/>
                </a:lvl1pPr>
              </a:lstStyle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dirty="0"/>
                  <a:t>Images for model calibration were scraped from: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US" b="1" dirty="0"/>
                  <a:t>AI images</a:t>
                </a:r>
                <a:r>
                  <a:rPr lang="en-US" dirty="0"/>
                  <a:t>: DALL-E 2</a:t>
                </a:r>
              </a:p>
              <a:p>
                <a:pPr lvl="1"/>
                <a:r>
                  <a:rPr lang="en-US" dirty="0"/>
                  <a:t>     ‘https://dalle2.gallery/#search-random’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US" b="1" dirty="0"/>
                  <a:t>Human-made images</a:t>
                </a:r>
                <a:r>
                  <a:rPr lang="en-US" dirty="0"/>
                  <a:t>: Google image</a:t>
                </a: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dirty="0"/>
                  <a:t>Types of image collected include: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US" b="1" dirty="0"/>
                  <a:t>Arts</a:t>
                </a:r>
                <a:r>
                  <a:rPr lang="en-US" dirty="0"/>
                  <a:t>: cartoon, painting, anime, digital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US" b="1" dirty="0"/>
                  <a:t>Photorealistic</a:t>
                </a:r>
                <a:r>
                  <a:rPr lang="en-US" dirty="0"/>
                  <a:t>: persons, animals, sceneries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en-US" dirty="0"/>
                  <a:t>Images were stored in RGB format as an array: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255 × 245 × 3 pixels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en-US" dirty="0"/>
                  <a:t>Values were scaled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endParaRPr lang="en-US" dirty="0"/>
              </a:p>
            </p:txBody>
          </p:sp>
        </mc:Choice>
        <mc:Fallback>
          <p:sp>
            <p:nvSpPr>
              <p:cNvPr id="4" name="Holder 3">
                <a:extLst>
                  <a:ext uri="{FF2B5EF4-FFF2-40B4-BE49-F238E27FC236}">
                    <a16:creationId xmlns:a16="http://schemas.microsoft.com/office/drawing/2014/main" id="{66174911-866C-7EF1-606E-6A18F606D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200" y="1123950"/>
                <a:ext cx="4800600" cy="4154984"/>
              </a:xfrm>
              <a:blipFill>
                <a:blip r:embed="rId3"/>
                <a:stretch>
                  <a:fillRect l="-2795" t="-1906" r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F305728-0B40-0836-C11A-49BAB6F85B4D}"/>
              </a:ext>
            </a:extLst>
          </p:cNvPr>
          <p:cNvSpPr txBox="1"/>
          <p:nvPr/>
        </p:nvSpPr>
        <p:spPr>
          <a:xfrm>
            <a:off x="5257800" y="1047750"/>
            <a:ext cx="1122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EE3B6-A44E-443A-BB8C-44DCF47BE849}"/>
              </a:ext>
            </a:extLst>
          </p:cNvPr>
          <p:cNvSpPr txBox="1"/>
          <p:nvPr/>
        </p:nvSpPr>
        <p:spPr>
          <a:xfrm>
            <a:off x="7748341" y="1033036"/>
            <a:ext cx="1122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/>
              <a:t>Human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18F170-75EF-1A03-7CEE-584BA4C95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683" y="1288573"/>
            <a:ext cx="1492110" cy="14954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C3389A-8114-BDF6-E4E0-78C7A583AD11}"/>
              </a:ext>
            </a:extLst>
          </p:cNvPr>
          <p:cNvSpPr txBox="1"/>
          <p:nvPr/>
        </p:nvSpPr>
        <p:spPr>
          <a:xfrm>
            <a:off x="6520804" y="1900198"/>
            <a:ext cx="1122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Cat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7331B5-FBC6-B051-A781-7C6A2B686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526" y="3081833"/>
            <a:ext cx="1715187" cy="16544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7872CD-F0BE-ADAE-595A-D3434B738120}"/>
              </a:ext>
            </a:extLst>
          </p:cNvPr>
          <p:cNvSpPr txBox="1"/>
          <p:nvPr/>
        </p:nvSpPr>
        <p:spPr>
          <a:xfrm>
            <a:off x="6511202" y="3686571"/>
            <a:ext cx="1122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Painting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41F5F63-8D19-C2E2-C7C5-877872DB1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4468" y="1292563"/>
            <a:ext cx="1476336" cy="14954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3F3FF2-8481-5DD4-82E8-3DD1E4B5E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9763" y="3088453"/>
            <a:ext cx="1715187" cy="16477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335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Training &amp; Testing 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2492990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is performed for 10 epochs, with each epoch using a different batch of data from 1800 images (split evenly between human and DALLE-2 generated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 performed on batch of 930 DALLE-2 and 650 human generated images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“Adam” optimizer is used with a learning rate of 0.00005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Binary cross-entropy loss function is used to calculate the loss during training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195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Results: Accuracy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971550"/>
            <a:ext cx="3999209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76800" y="2390685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Optimal validation set accuracy ~80% around 20 epochs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3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7974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Results: Confusion Matrix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57350"/>
            <a:ext cx="4382792" cy="2984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76800" y="127635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Confusion Matrix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0" y="3061960"/>
            <a:ext cx="76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Predicted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9800" y="4510574"/>
            <a:ext cx="76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Actual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549199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100 incorrectly labeled DALLE-2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150 incorrectly labeled human-made images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769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7974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Results: Confusion Matrix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84275"/>
            <a:ext cx="3999583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76800" y="2343150"/>
            <a:ext cx="297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Area under curve: 0.91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High performing sensitivity and specificity trade-off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Relatively high true positive and low false positive rate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959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7974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Results: Human Art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5" y="1933369"/>
            <a:ext cx="1677350" cy="1629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3534" y="3536269"/>
            <a:ext cx="1856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Prediction: </a:t>
            </a:r>
            <a:r>
              <a:rPr lang="en-CA" sz="1100" b="1" dirty="0">
                <a:solidFill>
                  <a:schemeClr val="accent3">
                    <a:lumMod val="50000"/>
                  </a:schemeClr>
                </a:solidFill>
              </a:rPr>
              <a:t>human</a:t>
            </a:r>
            <a:r>
              <a:rPr lang="en-CA" sz="1100" dirty="0"/>
              <a:t> (0.00014)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16200" y="3568700"/>
            <a:ext cx="2314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Prediction: </a:t>
            </a:r>
            <a:r>
              <a:rPr lang="en-CA" sz="1100" b="1" dirty="0">
                <a:solidFill>
                  <a:schemeClr val="accent3">
                    <a:lumMod val="50000"/>
                  </a:schemeClr>
                </a:solidFill>
              </a:rPr>
              <a:t>human</a:t>
            </a:r>
            <a:r>
              <a:rPr lang="en-CA" sz="1100" dirty="0"/>
              <a:t> (0.11)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1933369"/>
            <a:ext cx="1629031" cy="1629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546" y="1933369"/>
            <a:ext cx="1704960" cy="1642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953000" y="3590295"/>
            <a:ext cx="1719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Prediction: </a:t>
            </a:r>
            <a:r>
              <a:rPr lang="en-CA" sz="1100" b="1" dirty="0">
                <a:solidFill>
                  <a:schemeClr val="accent2"/>
                </a:solidFill>
              </a:rPr>
              <a:t>DALLE</a:t>
            </a:r>
            <a:r>
              <a:rPr lang="en-CA" sz="1100" dirty="0"/>
              <a:t> (0.84)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820" y="1933369"/>
            <a:ext cx="1676400" cy="1635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120820" y="3595385"/>
            <a:ext cx="1719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Prediction: </a:t>
            </a:r>
            <a:r>
              <a:rPr lang="en-CA" sz="1100" b="1" dirty="0">
                <a:solidFill>
                  <a:schemeClr val="accent2"/>
                </a:solidFill>
              </a:rPr>
              <a:t>DALLE</a:t>
            </a:r>
            <a:r>
              <a:rPr lang="en-CA" sz="1100" dirty="0"/>
              <a:t> (0.60)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20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7974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Results: DALLE Art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572553" y="3476045"/>
            <a:ext cx="1856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Prediction: </a:t>
            </a:r>
            <a:r>
              <a:rPr lang="en-CA" sz="1100" b="1" dirty="0">
                <a:solidFill>
                  <a:schemeClr val="accent3">
                    <a:lumMod val="50000"/>
                  </a:schemeClr>
                </a:solidFill>
              </a:rPr>
              <a:t>DALLE</a:t>
            </a:r>
            <a:r>
              <a:rPr lang="en-CA" sz="1100" dirty="0"/>
              <a:t> (0.997)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69314" y="3476045"/>
            <a:ext cx="2314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Prediction: </a:t>
            </a:r>
            <a:r>
              <a:rPr lang="en-CA" sz="1100" b="1" dirty="0">
                <a:solidFill>
                  <a:schemeClr val="accent3">
                    <a:lumMod val="50000"/>
                  </a:schemeClr>
                </a:solidFill>
              </a:rPr>
              <a:t>DALLE</a:t>
            </a:r>
            <a:r>
              <a:rPr lang="en-CA" sz="1100" dirty="0"/>
              <a:t> (0.89)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24133" y="3481311"/>
            <a:ext cx="1719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Prediction: </a:t>
            </a:r>
            <a:r>
              <a:rPr lang="en-CA" sz="1100" b="1" dirty="0">
                <a:solidFill>
                  <a:schemeClr val="accent2"/>
                </a:solidFill>
              </a:rPr>
              <a:t>human</a:t>
            </a:r>
            <a:r>
              <a:rPr lang="en-CA" sz="1100" dirty="0"/>
              <a:t> (0.19)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53553" y="3486401"/>
            <a:ext cx="1719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Prediction: </a:t>
            </a:r>
            <a:r>
              <a:rPr lang="en-CA" sz="1100" b="1" dirty="0">
                <a:solidFill>
                  <a:schemeClr val="accent2"/>
                </a:solidFill>
              </a:rPr>
              <a:t>human</a:t>
            </a:r>
            <a:r>
              <a:rPr lang="en-CA" sz="1100" dirty="0"/>
              <a:t> (0.42)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53" y="1809750"/>
            <a:ext cx="1677600" cy="159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343" y="1809750"/>
            <a:ext cx="1677600" cy="1611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133" y="1809750"/>
            <a:ext cx="1677600" cy="161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924" y="1809750"/>
            <a:ext cx="1677600" cy="1622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700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Discussion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1661993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Ideas: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Importance of work and usage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369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Summary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553998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Sentence: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Sub-sentence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905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351853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Introduction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9DB9D7-4B15-4B67-ADFD-42B11035D729}"/>
              </a:ext>
            </a:extLst>
          </p:cNvPr>
          <p:cNvSpPr txBox="1"/>
          <p:nvPr/>
        </p:nvSpPr>
        <p:spPr>
          <a:xfrm>
            <a:off x="220374" y="937875"/>
            <a:ext cx="4735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cs typeface="Times New Roman" panose="02020603050405020304" pitchFamily="18" charset="0"/>
              </a:rPr>
              <a:t>What do you think?</a:t>
            </a:r>
            <a:endParaRPr lang="en-US" sz="1600" dirty="0">
              <a:cs typeface="Times New Roman" panose="02020603050405020304" pitchFamily="18" charset="0"/>
            </a:endParaRPr>
          </a:p>
          <a:p>
            <a:r>
              <a:rPr lang="en-US" sz="1600" dirty="0"/>
              <a:t>Which one is a real painting and which is AI-generated.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54DD63-08AE-4EBD-8CFB-2E85A03E6E89}"/>
              </a:ext>
            </a:extLst>
          </p:cNvPr>
          <p:cNvSpPr txBox="1"/>
          <p:nvPr/>
        </p:nvSpPr>
        <p:spPr>
          <a:xfrm>
            <a:off x="2373152" y="4577775"/>
            <a:ext cx="439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effectLst/>
                <a:cs typeface="Times New Roman" panose="02020603050405020304" pitchFamily="18" charset="0"/>
              </a:rPr>
              <a:t>A is a real painting and B is AI-generated</a:t>
            </a:r>
            <a:endParaRPr lang="en-US" sz="1600" dirty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cs typeface="Times New Roman" panose="02020603050405020304" pitchFamily="18" charset="0"/>
              </a:rPr>
              <a:t>B is a real painting and A is AI-generated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BA68E8-381D-4857-A6FC-45B07764F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0775" r="-726" b="33022"/>
          <a:stretch/>
        </p:blipFill>
        <p:spPr>
          <a:xfrm>
            <a:off x="1238250" y="1749367"/>
            <a:ext cx="6667500" cy="2879783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F194FCE1-7CCD-4F5D-AD24-D22FCEE96129}"/>
              </a:ext>
            </a:extLst>
          </p:cNvPr>
          <p:cNvSpPr/>
          <p:nvPr/>
        </p:nvSpPr>
        <p:spPr>
          <a:xfrm>
            <a:off x="2989665" y="1480125"/>
            <a:ext cx="266306" cy="269242"/>
          </a:xfrm>
          <a:prstGeom prst="ellipse">
            <a:avLst/>
          </a:prstGeom>
          <a:solidFill>
            <a:srgbClr val="005FBF"/>
          </a:solidFill>
          <a:ln>
            <a:solidFill>
              <a:srgbClr val="004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D8A98AD-3B04-4AF5-BC0D-78AE9758A38B}"/>
              </a:ext>
            </a:extLst>
          </p:cNvPr>
          <p:cNvSpPr/>
          <p:nvPr/>
        </p:nvSpPr>
        <p:spPr>
          <a:xfrm>
            <a:off x="5943600" y="1485677"/>
            <a:ext cx="266306" cy="269242"/>
          </a:xfrm>
          <a:prstGeom prst="ellipse">
            <a:avLst/>
          </a:prstGeom>
          <a:solidFill>
            <a:srgbClr val="005FBF"/>
          </a:solidFill>
          <a:ln>
            <a:solidFill>
              <a:srgbClr val="004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529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8325" y="2248214"/>
            <a:ext cx="27146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200" b="1" spc="-15" dirty="0">
                <a:solidFill>
                  <a:srgbClr val="F1CD00"/>
                </a:solidFill>
                <a:latin typeface="Roboto"/>
                <a:cs typeface="Roboto"/>
              </a:rPr>
              <a:t>Thank You</a:t>
            </a:r>
            <a:endParaRPr sz="4200" dirty="0"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9250" y="3587225"/>
            <a:ext cx="3256225" cy="1556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1"/>
    </mc:Choice>
    <mc:Fallback xmlns="">
      <p:transition spd="slow" advTm="522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9464DB84-E9DF-4D37-8AD2-10CE63BEA26D}"/>
              </a:ext>
            </a:extLst>
          </p:cNvPr>
          <p:cNvSpPr txBox="1">
            <a:spLocks/>
          </p:cNvSpPr>
          <p:nvPr/>
        </p:nvSpPr>
        <p:spPr>
          <a:xfrm>
            <a:off x="331250" y="250726"/>
            <a:ext cx="351853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500" b="1" i="0">
                <a:solidFill>
                  <a:schemeClr val="tx1"/>
                </a:solidFill>
                <a:latin typeface="Roboto"/>
                <a:ea typeface="+mj-ea"/>
                <a:cs typeface="Roboto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800" kern="0" spc="-35">
                <a:solidFill>
                  <a:srgbClr val="F1CD00"/>
                </a:solidFill>
              </a:rPr>
              <a:t>Introduction</a:t>
            </a:r>
            <a:endParaRPr lang="en-US" sz="38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9B950-583B-4A2E-BE77-D13FB16C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79003"/>
            <a:ext cx="263172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7AB196-CDCC-4842-82B5-CFD2DBA6AF7C}"/>
              </a:ext>
            </a:extLst>
          </p:cNvPr>
          <p:cNvSpPr txBox="1"/>
          <p:nvPr/>
        </p:nvSpPr>
        <p:spPr>
          <a:xfrm>
            <a:off x="134680" y="985014"/>
            <a:ext cx="5827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cs typeface="Times New Roman" panose="02020603050405020304" pitchFamily="18" charset="0"/>
              </a:rPr>
              <a:t>What are the capabilities of DALL-E </a:t>
            </a:r>
          </a:p>
          <a:p>
            <a:endParaRPr lang="en-US" sz="1600" dirty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cs typeface="Times New Roman" panose="02020603050405020304" pitchFamily="18" charset="0"/>
              </a:rPr>
              <a:t>DALL-E 2 can create photorealistic images based on prompts and textual description.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D1ADF-CDC8-4904-B1EE-EFADD3D1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85014"/>
            <a:ext cx="260852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9DC6B6-3B9E-43E6-B246-731EB7C51D6A}"/>
              </a:ext>
            </a:extLst>
          </p:cNvPr>
          <p:cNvSpPr txBox="1"/>
          <p:nvPr/>
        </p:nvSpPr>
        <p:spPr>
          <a:xfrm>
            <a:off x="2937307" y="3790950"/>
            <a:ext cx="5577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cs typeface="Times New Roman" panose="02020603050405020304" pitchFamily="18" charset="0"/>
              </a:rPr>
              <a:t>DALL-E 2 can modify</a:t>
            </a:r>
            <a:r>
              <a:rPr lang="en-US" sz="1600" i="0" dirty="0">
                <a:effectLst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cs typeface="Times New Roman" panose="02020603050405020304" pitchFamily="18" charset="0"/>
              </a:rPr>
              <a:t>or</a:t>
            </a:r>
            <a:r>
              <a:rPr lang="en-US" sz="1600" i="0" dirty="0">
                <a:effectLst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cs typeface="Times New Roman" panose="02020603050405020304" pitchFamily="18" charset="0"/>
              </a:rPr>
              <a:t>extend</a:t>
            </a:r>
            <a:r>
              <a:rPr lang="en-US" sz="1600" i="0" dirty="0">
                <a:effectLst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cs typeface="Times New Roman" panose="02020603050405020304" pitchFamily="18" charset="0"/>
              </a:rPr>
              <a:t>existing</a:t>
            </a:r>
            <a:r>
              <a:rPr lang="en-US" sz="1600" i="0" dirty="0">
                <a:effectLst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cs typeface="Times New Roman" panose="02020603050405020304" pitchFamily="18" charset="0"/>
              </a:rPr>
              <a:t>images</a:t>
            </a:r>
            <a:endParaRPr lang="en-US" sz="1600" dirty="0">
              <a:cs typeface="Times New Roman" panose="02020603050405020304" pitchFamily="18" charset="0"/>
            </a:endParaRPr>
          </a:p>
          <a:p>
            <a:endParaRPr lang="en-US" sz="1600" b="1" dirty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0" i="0" dirty="0">
                <a:effectLst/>
                <a:cs typeface="Times New Roman" panose="02020603050405020304" pitchFamily="18" charset="0"/>
              </a:rPr>
              <a:t>Edits features such as hairstyle, nose, face, </a:t>
            </a:r>
            <a:r>
              <a:rPr lang="en-US" sz="1600" dirty="0">
                <a:cs typeface="Times New Roman" panose="02020603050405020304" pitchFamily="18" charset="0"/>
              </a:rPr>
              <a:t>gender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cs typeface="Times New Roman" panose="02020603050405020304" pitchFamily="18" charset="0"/>
              </a:rPr>
              <a:t>Create background based on textual description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32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0A2639BD-D445-42ED-838F-60F036AA18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351853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Introduction</a:t>
            </a:r>
            <a:endParaRPr sz="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F29B9-17A8-4853-90B8-3794EEACA65A}"/>
              </a:ext>
            </a:extLst>
          </p:cNvPr>
          <p:cNvSpPr txBox="1"/>
          <p:nvPr/>
        </p:nvSpPr>
        <p:spPr>
          <a:xfrm>
            <a:off x="77029" y="1417588"/>
            <a:ext cx="6126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cs typeface="Times New Roman" panose="02020603050405020304" pitchFamily="18" charset="0"/>
              </a:rPr>
              <a:t>Shortcomings of AI generated images</a:t>
            </a:r>
          </a:p>
          <a:p>
            <a:endParaRPr lang="en-US" sz="1600" dirty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cs typeface="Times New Roman" panose="02020603050405020304" pitchFamily="18" charset="0"/>
              </a:rPr>
              <a:t>It’s still difficult to draw certain parts of the body, like hands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cs typeface="Times New Roman" panose="02020603050405020304" pitchFamily="18" charset="0"/>
              </a:rPr>
              <a:t>It can mix different images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820101-D31D-4FA0-829E-A7ADA2E343A6}"/>
              </a:ext>
            </a:extLst>
          </p:cNvPr>
          <p:cNvGrpSpPr/>
          <p:nvPr/>
        </p:nvGrpSpPr>
        <p:grpSpPr>
          <a:xfrm>
            <a:off x="5486400" y="1200150"/>
            <a:ext cx="3545438" cy="3705716"/>
            <a:chOff x="6817762" y="650451"/>
            <a:chExt cx="5253277" cy="57032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F26B059-D02F-43D9-B741-93E4BF9B7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1869" y="1232407"/>
              <a:ext cx="4939170" cy="5121259"/>
            </a:xfrm>
            <a:prstGeom prst="rect">
              <a:avLst/>
            </a:prstGeom>
          </p:spPr>
        </p:pic>
        <p:pic>
          <p:nvPicPr>
            <p:cNvPr id="7" name="Picture 2" descr="Girl with a Pearl Earring - Wikipedia">
              <a:extLst>
                <a:ext uri="{FF2B5EF4-FFF2-40B4-BE49-F238E27FC236}">
                  <a16:creationId xmlns:a16="http://schemas.microsoft.com/office/drawing/2014/main" id="{95DF9D96-AF28-49E0-AE6B-ECF41B1BC0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762" y="650451"/>
              <a:ext cx="1257986" cy="1489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6549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Objective &amp; Scope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2215991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cs typeface="Times New Roman" panose="02020603050405020304" pitchFamily="18" charset="0"/>
              </a:rPr>
              <a:t>Whether the model can </a:t>
            </a:r>
            <a:r>
              <a:rPr lang="en-US" b="1" dirty="0">
                <a:cs typeface="Times New Roman" panose="02020603050405020304" pitchFamily="18" charset="0"/>
              </a:rPr>
              <a:t>detect</a:t>
            </a:r>
            <a:r>
              <a:rPr lang="en-US" dirty="0">
                <a:cs typeface="Times New Roman" panose="02020603050405020304" pitchFamily="18" charset="0"/>
              </a:rPr>
              <a:t>, if the image is AI generated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cs typeface="Times New Roman" panose="02020603050405020304" pitchFamily="18" charset="0"/>
              </a:rPr>
              <a:t> Automated identity verification, forensics. Deepfake technology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cs typeface="Times New Roman" panose="02020603050405020304" pitchFamily="18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cs typeface="Times New Roman" panose="02020603050405020304" pitchFamily="18" charset="0"/>
              </a:rPr>
              <a:t>Improve the </a:t>
            </a:r>
            <a:r>
              <a:rPr lang="en-US" b="1" dirty="0">
                <a:cs typeface="Times New Roman" panose="02020603050405020304" pitchFamily="18" charset="0"/>
              </a:rPr>
              <a:t>capabilities of AI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By developing algorithms that can distinguish between images generated by machines and those captured by humans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cs typeface="Times New Roman" panose="02020603050405020304" pitchFamily="18" charset="0"/>
              </a:rPr>
              <a:t>R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obotics, autonomous vehicles, and surveillance systems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17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Related Work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553998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Sentence: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Sub-sentence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160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Methodology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35" y="1186755"/>
            <a:ext cx="4191000" cy="2769989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Convolutional Neural Network (CNN) was used for the model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Typically used to do image recognition and processing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Designed to process pixel data</a:t>
            </a:r>
          </a:p>
          <a:p>
            <a:pPr lvl="1"/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CNN utilizes two main operations: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Convolution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Pooling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C2235-C5DC-F653-4A61-AD13EDE4F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14" y="1194142"/>
            <a:ext cx="4495051" cy="198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064AB2-154C-F640-A73E-043C4CC39B93}"/>
              </a:ext>
            </a:extLst>
          </p:cNvPr>
          <p:cNvSpPr txBox="1"/>
          <p:nvPr/>
        </p:nvSpPr>
        <p:spPr>
          <a:xfrm>
            <a:off x="4419600" y="3105151"/>
            <a:ext cx="4267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</a:rPr>
              <a:t>https://www.analyticsvidhya.com/blog/2022/01/convolutional-neural-network-an-overview/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802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76697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CNN Convolution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06" y="949287"/>
            <a:ext cx="4572000" cy="2369880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Convolution operation: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Use a filter to slide along the input image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Filter </a:t>
            </a:r>
            <a:r>
              <a:rPr lang="en-US" sz="1400" dirty="0">
                <a:sym typeface="Wingdings" panose="05000000000000000000" pitchFamily="2" charset="2"/>
              </a:rPr>
              <a:t> matrix of weights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>
                <a:sym typeface="Wingdings" panose="05000000000000000000" pitchFamily="2" charset="2"/>
              </a:rPr>
              <a:t>At each position, take dot product of filter and input pixels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Output: Feature Map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4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/>
              <a:t>For each convolution hidden layer: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Multiple filters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/>
              <a:t>feature map outputs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400" dirty="0"/>
              <a:t>Each filter captures specific features of the input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2DE35-18CC-C1A4-C434-D59936431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305" y="2400422"/>
            <a:ext cx="2984100" cy="1257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93115B-FFB2-E6FC-B7F8-AFB640889A56}"/>
              </a:ext>
            </a:extLst>
          </p:cNvPr>
          <p:cNvSpPr txBox="1"/>
          <p:nvPr/>
        </p:nvSpPr>
        <p:spPr>
          <a:xfrm>
            <a:off x="4973216" y="2208282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Filter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1FB8CF2-CE25-4BB1-CAA2-3AE5A94066D3}"/>
              </a:ext>
            </a:extLst>
          </p:cNvPr>
          <p:cNvSpPr/>
          <p:nvPr/>
        </p:nvSpPr>
        <p:spPr>
          <a:xfrm rot="2174990">
            <a:off x="5369299" y="2399945"/>
            <a:ext cx="228600" cy="762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714DAE-EF69-D734-52D0-FB1C54785049}"/>
              </a:ext>
            </a:extLst>
          </p:cNvPr>
          <p:cNvSpPr txBox="1"/>
          <p:nvPr/>
        </p:nvSpPr>
        <p:spPr>
          <a:xfrm>
            <a:off x="6116216" y="2134227"/>
            <a:ext cx="11227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Input Image Pixels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91A3E9C-67A1-07E7-75D7-19550CF81B5F}"/>
              </a:ext>
            </a:extLst>
          </p:cNvPr>
          <p:cNvSpPr/>
          <p:nvPr/>
        </p:nvSpPr>
        <p:spPr>
          <a:xfrm rot="8522011">
            <a:off x="5944376" y="2271036"/>
            <a:ext cx="228600" cy="762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55D9F-832D-835F-85FB-B65795277DA5}"/>
              </a:ext>
            </a:extLst>
          </p:cNvPr>
          <p:cNvSpPr txBox="1"/>
          <p:nvPr/>
        </p:nvSpPr>
        <p:spPr>
          <a:xfrm>
            <a:off x="8164279" y="2877619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Feature Map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F0A7CF2-17B8-B557-374D-958126482DD6}"/>
              </a:ext>
            </a:extLst>
          </p:cNvPr>
          <p:cNvSpPr/>
          <p:nvPr/>
        </p:nvSpPr>
        <p:spPr>
          <a:xfrm rot="13907658">
            <a:off x="8396316" y="2749147"/>
            <a:ext cx="228600" cy="762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0B375E-261F-2985-2A51-FBFD9CD703EA}"/>
              </a:ext>
            </a:extLst>
          </p:cNvPr>
          <p:cNvSpPr txBox="1"/>
          <p:nvPr/>
        </p:nvSpPr>
        <p:spPr>
          <a:xfrm>
            <a:off x="5517544" y="3590132"/>
            <a:ext cx="35611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1">
                    <a:lumMod val="75000"/>
                  </a:schemeClr>
                </a:solidFill>
              </a:rPr>
              <a:t>https://www.uio.no/studier/emner/matnat/ifi/IN5400/v21/lecture-slides/in5400_2021_w5_lecture_convolutions.pdf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2031BB-5B81-C003-BDA5-42BF97D40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305" y="3816926"/>
            <a:ext cx="2744713" cy="11790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212E56-284D-A34D-E5E7-808A3D0A6E02}"/>
              </a:ext>
            </a:extLst>
          </p:cNvPr>
          <p:cNvSpPr txBox="1"/>
          <p:nvPr/>
        </p:nvSpPr>
        <p:spPr>
          <a:xfrm>
            <a:off x="5536205" y="4947397"/>
            <a:ext cx="29608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1">
                    <a:lumMod val="75000"/>
                  </a:schemeClr>
                </a:solidFill>
              </a:rPr>
              <a:t>https://www.cosmos.esa.int/web/machine-learning-group/convolutional-neural-networks-introduction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30309D-A92C-99A1-956C-7B315E6FE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599" y="694654"/>
            <a:ext cx="3369968" cy="1290915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E38072E-A3BA-30DF-16B2-0D0673A05F58}"/>
              </a:ext>
            </a:extLst>
          </p:cNvPr>
          <p:cNvSpPr/>
          <p:nvPr/>
        </p:nvSpPr>
        <p:spPr>
          <a:xfrm rot="19584767">
            <a:off x="5865905" y="596352"/>
            <a:ext cx="755261" cy="10998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CB43F15-11E7-AA03-7FA0-1FF05428C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11" y="3540446"/>
            <a:ext cx="1411615" cy="13075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8110D8-F43B-AFE4-EC2B-A79760FCD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3312" y="3178775"/>
            <a:ext cx="1991931" cy="1951690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AD02992D-7D58-A73E-0C5C-E303C3F76668}"/>
              </a:ext>
            </a:extLst>
          </p:cNvPr>
          <p:cNvSpPr/>
          <p:nvPr/>
        </p:nvSpPr>
        <p:spPr>
          <a:xfrm>
            <a:off x="2261525" y="4019550"/>
            <a:ext cx="527728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A521F5-443F-C09C-41B6-DBA2E6D0B4D5}"/>
              </a:ext>
            </a:extLst>
          </p:cNvPr>
          <p:cNvSpPr txBox="1"/>
          <p:nvPr/>
        </p:nvSpPr>
        <p:spPr>
          <a:xfrm>
            <a:off x="0" y="4851477"/>
            <a:ext cx="2960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1">
                    <a:lumMod val="75000"/>
                  </a:schemeClr>
                </a:solidFill>
              </a:rPr>
              <a:t>https://deepai.org/publication/exploring-linear-relationship-in-feature-map-subspace-for-convnets-compression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231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76697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CNN Pooling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06" y="949287"/>
            <a:ext cx="4572000" cy="3447098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Extract important features in feature maps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Recognize features with less dependency to location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Reduce the size of intermediate output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Speed up calculation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Pooling operation: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Use a filter to slide along the feature map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Filter </a:t>
            </a:r>
            <a:r>
              <a:rPr lang="en-US" sz="1600" dirty="0">
                <a:sym typeface="Wingdings" panose="05000000000000000000" pitchFamily="2" charset="2"/>
              </a:rPr>
              <a:t> function to extract important features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>
                <a:sym typeface="Wingdings" panose="05000000000000000000" pitchFamily="2" charset="2"/>
              </a:rPr>
              <a:t>Filter examples: max value or average value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Output: condensed Feature Map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30309D-A92C-99A1-956C-7B315E6FE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599" y="694654"/>
            <a:ext cx="3369968" cy="1290915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7E38072E-A3BA-30DF-16B2-0D0673A05F58}"/>
              </a:ext>
            </a:extLst>
          </p:cNvPr>
          <p:cNvSpPr/>
          <p:nvPr/>
        </p:nvSpPr>
        <p:spPr>
          <a:xfrm rot="19584767">
            <a:off x="6489564" y="625474"/>
            <a:ext cx="755261" cy="10998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350B6-A66A-5D19-4774-3008E2DAA7DE}"/>
              </a:ext>
            </a:extLst>
          </p:cNvPr>
          <p:cNvSpPr txBox="1"/>
          <p:nvPr/>
        </p:nvSpPr>
        <p:spPr>
          <a:xfrm>
            <a:off x="5257800" y="2064708"/>
            <a:ext cx="11227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Max Pooling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ACDF5-BC17-00FA-E4EF-7D750A1BE09B}"/>
              </a:ext>
            </a:extLst>
          </p:cNvPr>
          <p:cNvSpPr txBox="1"/>
          <p:nvPr/>
        </p:nvSpPr>
        <p:spPr>
          <a:xfrm>
            <a:off x="5410200" y="3412161"/>
            <a:ext cx="11227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</a:rPr>
              <a:t>Average Pooling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CBA6E5-1293-0CAD-3751-FA586C6EF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599" y="2310929"/>
            <a:ext cx="3275734" cy="990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0E8EF2-73E8-7CB0-7DE7-D6AFFD386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977" y="3626889"/>
            <a:ext cx="3208877" cy="98345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2B9326E-3A89-9E4A-FAB2-97F0A6F8883F}"/>
              </a:ext>
            </a:extLst>
          </p:cNvPr>
          <p:cNvSpPr txBox="1"/>
          <p:nvPr/>
        </p:nvSpPr>
        <p:spPr>
          <a:xfrm>
            <a:off x="5477503" y="4610810"/>
            <a:ext cx="323927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bg1">
                    <a:lumMod val="75000"/>
                  </a:schemeClr>
                </a:solidFill>
              </a:rPr>
              <a:t>https://programmathically.com/what-is-pooling-in-a-convolutional-neural-network-cnn-pooling-layers-explained/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690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3324</TotalTime>
  <Words>1000</Words>
  <Application>Microsoft Office PowerPoint</Application>
  <PresentationFormat>On-screen Show (16:9)</PresentationFormat>
  <Paragraphs>189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Roboto Lt</vt:lpstr>
      <vt:lpstr>Arial</vt:lpstr>
      <vt:lpstr>Calibri</vt:lpstr>
      <vt:lpstr>Cambria Math</vt:lpstr>
      <vt:lpstr>Courier New</vt:lpstr>
      <vt:lpstr>Roboto</vt:lpstr>
      <vt:lpstr>Times New Roman</vt:lpstr>
      <vt:lpstr>Wingdings</vt:lpstr>
      <vt:lpstr>Office Theme</vt:lpstr>
      <vt:lpstr>PowerPoint Presentation</vt:lpstr>
      <vt:lpstr>Introduction</vt:lpstr>
      <vt:lpstr>PowerPoint Presentation</vt:lpstr>
      <vt:lpstr>Introduction</vt:lpstr>
      <vt:lpstr>Objective &amp; Scope</vt:lpstr>
      <vt:lpstr>Related Work</vt:lpstr>
      <vt:lpstr>Methodology</vt:lpstr>
      <vt:lpstr>CNN Convolution</vt:lpstr>
      <vt:lpstr>CNN Pooling</vt:lpstr>
      <vt:lpstr>DALL-E</vt:lpstr>
      <vt:lpstr>Data Collection</vt:lpstr>
      <vt:lpstr>Training &amp; Testing </vt:lpstr>
      <vt:lpstr>Results: Accuracy</vt:lpstr>
      <vt:lpstr>Results: Confusion Matrix</vt:lpstr>
      <vt:lpstr>Results: Confusion Matrix</vt:lpstr>
      <vt:lpstr>Results: Human Art</vt:lpstr>
      <vt:lpstr>Results: DALLE Art</vt:lpstr>
      <vt:lpstr>Discussion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509 Presentation</dc:title>
  <dc:creator>Saira Faiz</dc:creator>
  <cp:lastModifiedBy>Riski Adianto</cp:lastModifiedBy>
  <cp:revision>63</cp:revision>
  <dcterms:created xsi:type="dcterms:W3CDTF">2023-04-02T23:32:41Z</dcterms:created>
  <dcterms:modified xsi:type="dcterms:W3CDTF">2023-04-16T04:28:17Z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